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59" r:id="rId5"/>
    <p:sldId id="261" r:id="rId6"/>
    <p:sldId id="258" r:id="rId7"/>
    <p:sldId id="260" r:id="rId8"/>
    <p:sldId id="266" r:id="rId9"/>
    <p:sldId id="264" r:id="rId10"/>
    <p:sldId id="267" r:id="rId11"/>
    <p:sldId id="263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5313"/>
    <a:srgbClr val="BF0F39"/>
    <a:srgbClr val="AB2367"/>
    <a:srgbClr val="8D4163"/>
    <a:srgbClr val="182FD8"/>
    <a:srgbClr val="008000"/>
    <a:srgbClr val="005DA2"/>
    <a:srgbClr val="FF2F2F"/>
    <a:srgbClr val="001D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1" autoAdjust="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C3A4-4E11-4961-BBF0-533F04A5A24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806C7-F752-4B9A-85A4-5C34A586ED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4E50A-B1DE-4F34-B4EE-D448EF446E50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CC56-5828-4C9F-9C52-890907480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CCC56-5828-4C9F-9C52-890907480EA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7CFA8-B0C2-4A82-AA9B-DC17B957484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A8ED88-FEE1-4FCB-8C1B-1109BE63A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Emotional Memory and Logic: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Practical Uses in the Classroom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The Brain Learns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BB5313"/>
                </a:solidFill>
              </a:rPr>
              <a:t>How to Package Learning: Chunking</a:t>
            </a:r>
            <a:endParaRPr lang="en-US" dirty="0">
              <a:solidFill>
                <a:srgbClr val="BB5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20 minutes of learning the brain tires; at this point learners need “down time” to allow retention of information.</a:t>
            </a:r>
          </a:p>
          <a:p>
            <a:r>
              <a:rPr lang="en-US" dirty="0" smtClean="0"/>
              <a:t>During down time learners can reflect, interact, do group work, or journal (say 5-10 minutes).</a:t>
            </a:r>
          </a:p>
          <a:p>
            <a:r>
              <a:rPr lang="en-US" dirty="0" smtClean="0"/>
              <a:t>Be aware of the Primacy-</a:t>
            </a:r>
            <a:r>
              <a:rPr lang="en-US" dirty="0" err="1" smtClean="0"/>
              <a:t>Recency</a:t>
            </a:r>
            <a:r>
              <a:rPr lang="en-US" dirty="0" smtClean="0"/>
              <a:t> Effect.</a:t>
            </a:r>
          </a:p>
          <a:p>
            <a:pPr lvl="1"/>
            <a:r>
              <a:rPr lang="en-US" dirty="0" smtClean="0"/>
              <a:t>Learners retain information given at the beginning and ending of class, or learning episode.</a:t>
            </a:r>
          </a:p>
          <a:p>
            <a:pPr lvl="1"/>
            <a:r>
              <a:rPr lang="en-US" dirty="0" smtClean="0"/>
              <a:t>New and important information should be presented at the beginning and the end of class.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can I do the first day?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Greet students as they enter</a:t>
            </a:r>
          </a:p>
          <a:p>
            <a:pPr lvl="1"/>
            <a:r>
              <a:rPr lang="en-US" dirty="0" smtClean="0"/>
              <a:t>Show students you are emotionally invested in the class and in their success—make a connection.</a:t>
            </a:r>
          </a:p>
          <a:p>
            <a:pPr lvl="1"/>
            <a:r>
              <a:rPr lang="en-US" dirty="0" smtClean="0"/>
              <a:t>Have a student-centered syllabus ready to go—be prepared.</a:t>
            </a:r>
          </a:p>
          <a:p>
            <a:pPr lvl="1"/>
            <a:r>
              <a:rPr lang="en-US" dirty="0" smtClean="0"/>
              <a:t>Create a short presentation about yourself:</a:t>
            </a:r>
          </a:p>
          <a:p>
            <a:pPr lvl="2"/>
            <a:r>
              <a:rPr lang="en-US" dirty="0" smtClean="0"/>
              <a:t>What you find funny</a:t>
            </a:r>
          </a:p>
          <a:p>
            <a:pPr lvl="2"/>
            <a:r>
              <a:rPr lang="en-US" dirty="0" smtClean="0"/>
              <a:t>Favorite music</a:t>
            </a:r>
          </a:p>
          <a:p>
            <a:pPr lvl="2"/>
            <a:r>
              <a:rPr lang="en-US" dirty="0" smtClean="0"/>
              <a:t>Places you’ve been</a:t>
            </a:r>
          </a:p>
          <a:p>
            <a:pPr lvl="2"/>
            <a:r>
              <a:rPr lang="en-US" dirty="0" smtClean="0"/>
              <a:t>Intellectual interests</a:t>
            </a:r>
          </a:p>
          <a:p>
            <a:pPr lvl="2"/>
            <a:r>
              <a:rPr lang="en-US" dirty="0" err="1" smtClean="0"/>
              <a:t>Facebook</a:t>
            </a:r>
            <a:r>
              <a:rPr lang="en-US" dirty="0" smtClean="0"/>
              <a:t>?</a:t>
            </a:r>
            <a:endParaRPr lang="en-US" dirty="0" smtClean="0"/>
          </a:p>
          <a:p>
            <a:pPr lvl="2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Reflections on Brain Based Learning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combination of teaching and emotion can impact the brain and affect learning and retention of information.</a:t>
            </a:r>
          </a:p>
          <a:p>
            <a:r>
              <a:rPr lang="en-US" sz="2400" dirty="0" smtClean="0"/>
              <a:t>What is one thing you learned about brain based learning today?</a:t>
            </a:r>
          </a:p>
          <a:p>
            <a:r>
              <a:rPr lang="en-US" sz="2400" dirty="0" smtClean="0"/>
              <a:t>What will you incorporate in your classroom approach next week?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Information in this presentation is paraphrased or quoted from:</a:t>
            </a:r>
          </a:p>
          <a:p>
            <a:pPr>
              <a:buNone/>
            </a:pPr>
            <a:r>
              <a:rPr lang="en-US" sz="2400" i="1" dirty="0" smtClean="0"/>
              <a:t>How the Brain Learns, 3</a:t>
            </a:r>
            <a:r>
              <a:rPr lang="en-US" sz="2400" i="1" baseline="30000" dirty="0" smtClean="0"/>
              <a:t>rd</a:t>
            </a:r>
            <a:r>
              <a:rPr lang="en-US" sz="2400" i="1" dirty="0" smtClean="0"/>
              <a:t> Edition</a:t>
            </a:r>
            <a:r>
              <a:rPr lang="en-US" sz="2400" dirty="0" smtClean="0"/>
              <a:t>, by David A. Sousa</a:t>
            </a:r>
          </a:p>
          <a:p>
            <a:pPr>
              <a:buNone/>
            </a:pPr>
            <a:r>
              <a:rPr lang="en-US" sz="2400" i="1" dirty="0" smtClean="0"/>
              <a:t>Brain-Based Learning: The New Paradigm of Teaching, Second Edition</a:t>
            </a:r>
            <a:r>
              <a:rPr lang="en-US" sz="2400" dirty="0" smtClean="0"/>
              <a:t>, by Eric Jensen</a:t>
            </a:r>
            <a:endParaRPr lang="en-US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Do We Learn Better When Happy?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New Paradigm: Emotional Logic— “students learn best when their minds, hearts, and bodies are engaged” </a:t>
            </a:r>
            <a:r>
              <a:rPr lang="en-US" sz="1800" dirty="0" smtClean="0"/>
              <a:t>(Jensen 82).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Emotions are linked to biological functions and processes</a:t>
            </a:r>
          </a:p>
          <a:p>
            <a:pPr lvl="1"/>
            <a:r>
              <a:rPr lang="en-US" dirty="0" smtClean="0"/>
              <a:t>Limbic System</a:t>
            </a:r>
          </a:p>
          <a:p>
            <a:pPr lvl="2"/>
            <a:r>
              <a:rPr lang="en-US" dirty="0" smtClean="0"/>
              <a:t>Pre-mammalian </a:t>
            </a:r>
            <a:endParaRPr lang="en-US" dirty="0" smtClean="0"/>
          </a:p>
          <a:p>
            <a:pPr lvl="1"/>
            <a:r>
              <a:rPr lang="en-US" dirty="0" smtClean="0"/>
              <a:t>Prefrontal Cortices</a:t>
            </a:r>
          </a:p>
          <a:p>
            <a:pPr lvl="2"/>
            <a:r>
              <a:rPr lang="en-US" dirty="0" smtClean="0"/>
              <a:t>Cognitive Behaviors, Personality</a:t>
            </a:r>
          </a:p>
          <a:p>
            <a:pPr lvl="1"/>
            <a:endParaRPr lang="en-US" dirty="0" smtClean="0"/>
          </a:p>
          <a:p>
            <a:pPr lvl="1" algn="ctr">
              <a:buNone/>
            </a:pPr>
            <a:endParaRPr lang="en-US" dirty="0" smtClean="0"/>
          </a:p>
        </p:txBody>
      </p:sp>
      <p:pic>
        <p:nvPicPr>
          <p:cNvPr id="9" name="Picture 8" descr="brain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200400"/>
            <a:ext cx="3056862" cy="2447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Limbic System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Thalmus</a:t>
            </a:r>
            <a:r>
              <a:rPr lang="en-US" dirty="0" smtClean="0"/>
              <a:t>—incoming sensory information (except smell)</a:t>
            </a:r>
          </a:p>
          <a:p>
            <a:r>
              <a:rPr lang="en-US" dirty="0" err="1" smtClean="0"/>
              <a:t>Hypothalmus</a:t>
            </a:r>
            <a:r>
              <a:rPr lang="en-US" dirty="0" smtClean="0"/>
              <a:t>—regulates internal systems by controlling hormones (homeostasis)</a:t>
            </a:r>
            <a:endParaRPr lang="en-US" dirty="0" smtClean="0"/>
          </a:p>
          <a:p>
            <a:r>
              <a:rPr lang="en-US" dirty="0" smtClean="0"/>
              <a:t>Hippocampus—consolidates learning from working memory to long-term memory storage (looks for meaning)</a:t>
            </a:r>
          </a:p>
          <a:p>
            <a:r>
              <a:rPr lang="en-US" dirty="0" err="1" smtClean="0"/>
              <a:t>Amygdala</a:t>
            </a:r>
            <a:r>
              <a:rPr lang="en-US" dirty="0" smtClean="0"/>
              <a:t>—attached to end of the Hippocampus, regulates interactions with environment that affect survival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limb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419600"/>
            <a:ext cx="2895600" cy="2152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The </a:t>
            </a:r>
            <a:r>
              <a:rPr lang="en-US" dirty="0" err="1" smtClean="0">
                <a:solidFill>
                  <a:srgbClr val="008000"/>
                </a:solidFill>
              </a:rPr>
              <a:t>Amygdala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negative learning environment will cause a fight or flight response, or cause the learner to “shut down</a:t>
            </a:r>
            <a:r>
              <a:rPr lang="en-US" dirty="0" smtClean="0"/>
              <a:t>.”</a:t>
            </a:r>
            <a:endParaRPr lang="en-US" dirty="0" smtClean="0"/>
          </a:p>
          <a:p>
            <a:r>
              <a:rPr lang="en-US" dirty="0" smtClean="0"/>
              <a:t>Regulates interactions with the environment that can affect survival.</a:t>
            </a:r>
          </a:p>
          <a:p>
            <a:r>
              <a:rPr lang="en-US" dirty="0" smtClean="0"/>
              <a:t>Since the </a:t>
            </a:r>
            <a:r>
              <a:rPr lang="en-US" dirty="0" err="1" smtClean="0"/>
              <a:t>Amygdala</a:t>
            </a:r>
            <a:r>
              <a:rPr lang="en-US" dirty="0" smtClean="0"/>
              <a:t> helps control the motor, sensory, and cognitive areas of the brain, its stimulation </a:t>
            </a:r>
            <a:r>
              <a:rPr lang="en-US" dirty="0" smtClean="0"/>
              <a:t>prioritizes </a:t>
            </a:r>
            <a:r>
              <a:rPr lang="en-US" dirty="0" smtClean="0"/>
              <a:t>our human response.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amygda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038600"/>
            <a:ext cx="2895600" cy="2427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refrontal Cortices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Deal with planning and thinking</a:t>
            </a:r>
          </a:p>
          <a:p>
            <a:r>
              <a:rPr lang="en-US" dirty="0" smtClean="0"/>
              <a:t>Comprise the rational and executive control center of brain</a:t>
            </a:r>
          </a:p>
          <a:p>
            <a:r>
              <a:rPr lang="en-US" dirty="0" smtClean="0"/>
              <a:t>Regulate emotional system</a:t>
            </a:r>
          </a:p>
          <a:p>
            <a:r>
              <a:rPr lang="en-US" dirty="0" smtClean="0"/>
              <a:t>Contains self-will area, what can be called “personality”</a:t>
            </a:r>
          </a:p>
          <a:p>
            <a:r>
              <a:rPr lang="en-US" dirty="0" smtClean="0"/>
              <a:t>Can develop later in adolescence </a:t>
            </a:r>
          </a:p>
        </p:txBody>
      </p:sp>
      <p:pic>
        <p:nvPicPr>
          <p:cNvPr id="4" name="Picture 3" descr="prefront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810000"/>
            <a:ext cx="3733800" cy="2736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Fight or Flight or…Laugh?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Emotions link us to our environment to ensure survival.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Sensory Data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1D32"/>
                </a:solidFill>
                <a:sym typeface="Wingdings" pitchFamily="2" charset="2"/>
              </a:rPr>
              <a:t>Brain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2F2F"/>
                </a:solidFill>
                <a:sym typeface="Wingdings" pitchFamily="2" charset="2"/>
              </a:rPr>
              <a:t>Emotion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dirty="0" smtClean="0">
                <a:solidFill>
                  <a:srgbClr val="005DA2"/>
                </a:solidFill>
                <a:sym typeface="Wingdings" pitchFamily="2" charset="2"/>
              </a:rPr>
              <a:t>Intellect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 Decision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Positive environments lead to: Endorphins in blood, which stimulate euphoria and stimulate frontal lobes </a:t>
            </a:r>
            <a:r>
              <a:rPr lang="en-US" sz="1800" dirty="0" smtClean="0"/>
              <a:t>(Sousa 84).</a:t>
            </a:r>
            <a:endParaRPr lang="en-US" dirty="0" smtClean="0"/>
          </a:p>
          <a:p>
            <a:r>
              <a:rPr lang="en-US" dirty="0" smtClean="0"/>
              <a:t>Negative environments lead to: Cortisol in blood, which raises anxiety level and refocuses frontal lobes to fight or flight </a:t>
            </a:r>
            <a:r>
              <a:rPr lang="en-US" sz="1800" dirty="0" smtClean="0"/>
              <a:t>(Sousa 84).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82FD8"/>
                </a:solidFill>
              </a:rPr>
              <a:t>Positive Learning Environment</a:t>
            </a:r>
            <a:endParaRPr lang="en-US" dirty="0">
              <a:solidFill>
                <a:srgbClr val="182FD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brain-affirming learning climate</a:t>
            </a:r>
          </a:p>
          <a:p>
            <a:r>
              <a:rPr lang="en-US" dirty="0" smtClean="0"/>
              <a:t>Affirm and recognize feelings and emotions</a:t>
            </a:r>
          </a:p>
          <a:p>
            <a:r>
              <a:rPr lang="en-US" dirty="0" smtClean="0"/>
              <a:t>Provide more personal assignments </a:t>
            </a:r>
          </a:p>
          <a:p>
            <a:r>
              <a:rPr lang="en-US" dirty="0" smtClean="0"/>
              <a:t>Allow learners to make individual choices</a:t>
            </a:r>
          </a:p>
          <a:p>
            <a:r>
              <a:rPr lang="en-US" dirty="0" smtClean="0"/>
              <a:t>Use productive ritual to harmonize mind-body state</a:t>
            </a:r>
          </a:p>
          <a:p>
            <a:r>
              <a:rPr lang="en-US" dirty="0" smtClean="0"/>
              <a:t>Maintain an absence of threat, stress, and artificial deadlines </a:t>
            </a:r>
          </a:p>
          <a:p>
            <a:r>
              <a:rPr lang="en-US" dirty="0" smtClean="0"/>
              <a:t>Ensure resources are available to every learner</a:t>
            </a:r>
          </a:p>
          <a:p>
            <a:r>
              <a:rPr lang="en-US" dirty="0" smtClean="0"/>
              <a:t>Use peer groups for review, feedback, and problem solving</a:t>
            </a:r>
          </a:p>
          <a:p>
            <a:r>
              <a:rPr lang="en-US" dirty="0" smtClean="0"/>
              <a:t>Use self-assessment tools (non-threatening &amp; metacognitive)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Brain </a:t>
            </a:r>
            <a:r>
              <a:rPr lang="en-US" dirty="0" smtClean="0"/>
              <a:t>B</a:t>
            </a:r>
            <a:r>
              <a:rPr lang="en-US" dirty="0" smtClean="0"/>
              <a:t>ased </a:t>
            </a:r>
            <a:r>
              <a:rPr lang="en-US" dirty="0" smtClean="0"/>
              <a:t>L</a:t>
            </a:r>
            <a:r>
              <a:rPr lang="en-US" dirty="0" smtClean="0"/>
              <a:t>earning Activity:</a:t>
            </a:r>
            <a:br>
              <a:rPr lang="en-US" dirty="0" smtClean="0"/>
            </a:br>
            <a:r>
              <a:rPr lang="en-US" sz="3100" dirty="0" smtClean="0"/>
              <a:t>Rehearsal </a:t>
            </a:r>
            <a:r>
              <a:rPr lang="en-US" sz="3100" dirty="0" smtClean="0"/>
              <a:t>and Retention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brainbase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62201" y="1676400"/>
            <a:ext cx="4804342" cy="47829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Creating a non-threatening </a:t>
            </a:r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lassroom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Greet students at the </a:t>
            </a:r>
            <a:r>
              <a:rPr lang="en-US" dirty="0" smtClean="0"/>
              <a:t>door; </a:t>
            </a:r>
            <a:r>
              <a:rPr lang="en-US" dirty="0" smtClean="0"/>
              <a:t>focus attention on </a:t>
            </a:r>
            <a:r>
              <a:rPr lang="en-US" dirty="0" smtClean="0"/>
              <a:t>students.</a:t>
            </a:r>
          </a:p>
          <a:p>
            <a:pPr lvl="1"/>
            <a:r>
              <a:rPr lang="en-US" dirty="0" smtClean="0"/>
              <a:t>Design assignments that are realistic and achievable.</a:t>
            </a:r>
          </a:p>
          <a:p>
            <a:pPr lvl="1"/>
            <a:r>
              <a:rPr lang="en-US" dirty="0" smtClean="0"/>
              <a:t>Provide </a:t>
            </a:r>
            <a:r>
              <a:rPr lang="en-US" dirty="0" smtClean="0"/>
              <a:t>support and motivation.</a:t>
            </a:r>
          </a:p>
          <a:p>
            <a:pPr lvl="1"/>
            <a:r>
              <a:rPr lang="en-US" dirty="0" smtClean="0"/>
              <a:t>Provide regular and meaningful feedback on their progress.</a:t>
            </a:r>
          </a:p>
          <a:p>
            <a:pPr lvl="1"/>
            <a:r>
              <a:rPr lang="en-US" dirty="0" smtClean="0"/>
              <a:t>Don’t ask questions looking for a “correct” answer from students. Create an open inquiry atmosphere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you ask a question, wait 5 seconds before responding</a:t>
            </a:r>
          </a:p>
          <a:p>
            <a:pPr lvl="1"/>
            <a:r>
              <a:rPr lang="en-US" dirty="0" smtClean="0"/>
              <a:t>Structure activities and lectures in chunks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254</TotalTime>
  <Words>652</Words>
  <Application>Microsoft Office PowerPoint</Application>
  <PresentationFormat>On-screen Show (4:3)</PresentationFormat>
  <Paragraphs>78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How The Brain Learns</vt:lpstr>
      <vt:lpstr>Do We Learn Better When Happy?</vt:lpstr>
      <vt:lpstr>Limbic System</vt:lpstr>
      <vt:lpstr>The Amygdala</vt:lpstr>
      <vt:lpstr>The Prefrontal Cortices</vt:lpstr>
      <vt:lpstr>Fight or Flight or…Laugh?</vt:lpstr>
      <vt:lpstr>Positive Learning Environment</vt:lpstr>
      <vt:lpstr>Brain Based Learning Activity: Rehearsal and Retention </vt:lpstr>
      <vt:lpstr>Creating a non-threatening classroom</vt:lpstr>
      <vt:lpstr>How to Package Learning: Chunking</vt:lpstr>
      <vt:lpstr>What can I do the first day?</vt:lpstr>
      <vt:lpstr>Reflections on Brain Based Learning</vt:lpstr>
    </vt:vector>
  </TitlesOfParts>
  <Company>LAHC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Brain Learns</dc:title>
  <dc:creator>savardh</dc:creator>
  <cp:lastModifiedBy>savardh</cp:lastModifiedBy>
  <cp:revision>28</cp:revision>
  <dcterms:created xsi:type="dcterms:W3CDTF">2012-01-24T21:43:42Z</dcterms:created>
  <dcterms:modified xsi:type="dcterms:W3CDTF">2012-01-30T21:37:26Z</dcterms:modified>
</cp:coreProperties>
</file>